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71" r:id="rId3"/>
    <p:sldId id="260" r:id="rId4"/>
    <p:sldId id="261" r:id="rId5"/>
    <p:sldId id="262" r:id="rId6"/>
    <p:sldId id="263" r:id="rId7"/>
    <p:sldId id="264" r:id="rId8"/>
    <p:sldId id="265" r:id="rId9"/>
    <p:sldId id="272" r:id="rId10"/>
    <p:sldId id="267" r:id="rId11"/>
    <p:sldId id="273" r:id="rId12"/>
    <p:sldId id="275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019" autoAdjust="0"/>
    <p:restoredTop sz="94660"/>
  </p:normalViewPr>
  <p:slideViewPr>
    <p:cSldViewPr snapToGrid="0">
      <p:cViewPr varScale="1">
        <p:scale>
          <a:sx n="41" d="100"/>
          <a:sy n="41" d="100"/>
        </p:scale>
        <p:origin x="69" y="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5205-9BFE-4D23-9B8C-CC0514BD175E}" type="datetimeFigureOut">
              <a:rPr lang="en-GB" smtClean="0"/>
              <a:t>08/10/2016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2DF6-EF36-454E-BFE1-34E918B76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58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Compliance want to know how</a:t>
            </a:r>
            <a:r>
              <a:rPr lang="en-GB" baseline="0" dirty="0"/>
              <a:t> many Server 2003 or SQL 2005 or </a:t>
            </a:r>
            <a:r>
              <a:rPr lang="en-GB" baseline="0" dirty="0" err="1"/>
              <a:t>XPCMDShellEnabled</a:t>
            </a:r>
            <a:r>
              <a:rPr lang="en-GB" baseline="0" dirty="0"/>
              <a:t> </a:t>
            </a:r>
          </a:p>
          <a:p>
            <a:r>
              <a:rPr lang="en-GB" baseline="0" dirty="0"/>
              <a:t>Project Managers and the project team want to know which servers and databases for their systems, how big, what settings </a:t>
            </a:r>
            <a:r>
              <a:rPr lang="en-GB" baseline="0" dirty="0" err="1"/>
              <a:t>etc</a:t>
            </a:r>
            <a:endParaRPr lang="en-GB" baseline="0" dirty="0"/>
          </a:p>
          <a:p>
            <a:r>
              <a:rPr lang="en-GB" baseline="0" dirty="0"/>
              <a:t>Systems Team, Change Managers want to know which servers and which clients are in which Data Centre for maintenance work (UPS replacement for example)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501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time to move on from the Old Ways of doing things.</a:t>
            </a:r>
          </a:p>
          <a:p>
            <a:endParaRPr lang="en-GB" dirty="0"/>
          </a:p>
          <a:p>
            <a:r>
              <a:rPr lang="en-GB" dirty="0"/>
              <a:t>I loved my Excel sheet with</a:t>
            </a:r>
            <a:r>
              <a:rPr lang="en-GB" baseline="0" dirty="0"/>
              <a:t> RAG for every agent job generated every day but in this modern world do we need to be emailing or saving files on shares to get our information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43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– The DBA Team want</a:t>
            </a:r>
            <a:r>
              <a:rPr lang="en-GB" baseline="0" dirty="0"/>
              <a:t> good visualisations of exactly the information that we want to see including averages to see our improvement.</a:t>
            </a:r>
          </a:p>
          <a:p>
            <a:endParaRPr lang="en-GB" baseline="0" dirty="0"/>
          </a:p>
          <a:p>
            <a:r>
              <a:rPr lang="en-GB" baseline="0" dirty="0"/>
              <a:t>Here we see a rolling 30 day average for failed jobs (Blue) Rolling 7 day average (green) Failed Jobs (Red) and a gauge showing the failed jobs today against the average</a:t>
            </a:r>
          </a:p>
          <a:p>
            <a:endParaRPr lang="en-GB" baseline="0" dirty="0"/>
          </a:p>
          <a:p>
            <a:r>
              <a:rPr lang="en-GB" baseline="0" dirty="0"/>
              <a:t>But also we can show the number of SQL 2000 instances going down or other goals or objectives that we have a team have been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918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Self-Service – Enable</a:t>
            </a:r>
            <a:r>
              <a:rPr lang="en-GB" baseline="0" dirty="0"/>
              <a:t> the Requestors to get what they want when they want</a:t>
            </a:r>
          </a:p>
          <a:p>
            <a:endParaRPr lang="en-GB" baseline="0" dirty="0"/>
          </a:p>
          <a:p>
            <a:r>
              <a:rPr lang="en-GB" baseline="0" dirty="0"/>
              <a:t>Reduce the load on the DBA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11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 we need to build our solution to</a:t>
            </a:r>
            <a:r>
              <a:rPr lang="en-GB" baseline="0" dirty="0"/>
              <a:t> this problem?</a:t>
            </a:r>
          </a:p>
          <a:p>
            <a:endParaRPr lang="en-GB" baseline="0" dirty="0"/>
          </a:p>
          <a:p>
            <a:r>
              <a:rPr lang="en-GB" dirty="0"/>
              <a:t>Powershell</a:t>
            </a:r>
            <a:r>
              <a:rPr lang="en-GB" baseline="0" dirty="0"/>
              <a:t> – to gather our information</a:t>
            </a:r>
          </a:p>
          <a:p>
            <a:r>
              <a:rPr lang="en-GB" baseline="0" dirty="0"/>
              <a:t>SQL Server – to store the information and ensure that it is kept available and backed up (and in control of the DBA Team</a:t>
            </a:r>
          </a:p>
          <a:p>
            <a:r>
              <a:rPr lang="en-GB" baseline="0" dirty="0"/>
              <a:t>Power Bi – to create the reports and view/share them</a:t>
            </a:r>
          </a:p>
          <a:p>
            <a:r>
              <a:rPr lang="en-GB" baseline="0" dirty="0"/>
              <a:t>Local Knowledge – Whether you keep your instances in a CMS or in a text file or on the back of a napkin you will need to know where they are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39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Enter this information into this table</a:t>
            </a:r>
          </a:p>
          <a:p>
            <a:endParaRPr lang="en-GB" dirty="0"/>
          </a:p>
          <a:p>
            <a:r>
              <a:rPr lang="en-GB" dirty="0"/>
              <a:t>Ensure Policies,</a:t>
            </a:r>
            <a:r>
              <a:rPr lang="en-GB" baseline="0" dirty="0"/>
              <a:t> Procedures and Processes include this step for new instances and also that the Inactive flag is set when instances are removed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027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DBA – Fills in instances</a:t>
            </a:r>
          </a:p>
          <a:p>
            <a:r>
              <a:rPr lang="en-GB" dirty="0"/>
              <a:t>Agent Jobs run every night to gather</a:t>
            </a:r>
            <a:r>
              <a:rPr lang="en-GB" baseline="0" dirty="0"/>
              <a:t> the information regularly (Agent Job Databases, every night, Server, SQL every week</a:t>
            </a:r>
          </a:p>
          <a:p>
            <a:r>
              <a:rPr lang="en-GB" baseline="0" dirty="0"/>
              <a:t>Now the DBA Team can use </a:t>
            </a:r>
            <a:r>
              <a:rPr lang="en-GB" baseline="0" dirty="0" err="1"/>
              <a:t>powershell</a:t>
            </a:r>
            <a:r>
              <a:rPr lang="en-GB" baseline="0" dirty="0"/>
              <a:t> to gather information – My Find-Database function queries this  (and we use Excel too so the information is available locally in the case of disaster)</a:t>
            </a:r>
          </a:p>
          <a:p>
            <a:r>
              <a:rPr lang="en-GB" baseline="0" dirty="0"/>
              <a:t>The DBA Team can use TSQL too. The information is pretty up to date and we have the date checked column to see when last checked</a:t>
            </a:r>
          </a:p>
          <a:p>
            <a:r>
              <a:rPr lang="en-GB" baseline="0" dirty="0"/>
              <a:t>They can then answer questions quicker (No need to connect to a server)</a:t>
            </a:r>
          </a:p>
          <a:p>
            <a:r>
              <a:rPr lang="en-GB" baseline="0" dirty="0"/>
              <a:t>They can quickly identify instances which need action (Policies not set (Max mem,  Min mem </a:t>
            </a:r>
            <a:r>
              <a:rPr lang="en-GB" baseline="0" dirty="0" err="1"/>
              <a:t>Adhoc</a:t>
            </a:r>
            <a:r>
              <a:rPr lang="en-GB" baseline="0" dirty="0"/>
              <a:t> workload enabled </a:t>
            </a:r>
            <a:r>
              <a:rPr lang="en-GB" baseline="0" dirty="0" err="1"/>
              <a:t>etc</a:t>
            </a:r>
            <a:r>
              <a:rPr lang="en-GB" baseline="0" dirty="0"/>
              <a:t>)) and target them with </a:t>
            </a:r>
            <a:r>
              <a:rPr lang="en-GB" baseline="0" dirty="0" err="1"/>
              <a:t>powershell</a:t>
            </a:r>
            <a:r>
              <a:rPr lang="en-GB" baseline="0" dirty="0"/>
              <a:t> </a:t>
            </a:r>
          </a:p>
          <a:p>
            <a:endParaRPr lang="en-GB" baseline="0" dirty="0"/>
          </a:p>
          <a:p>
            <a:r>
              <a:rPr lang="en-GB" baseline="0" dirty="0"/>
              <a:t>BUT – Now we can let them ask their own questions </a:t>
            </a:r>
            <a:r>
              <a:rPr lang="en-GB" baseline="0" dirty="0">
                <a:sym typeface="Wingdings" panose="05000000000000000000" pitchFamily="2" charset="2"/>
              </a:rPr>
              <a:t> and have access to the data they require when ever they want.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E205-FD94-49C6-B40A-188A7A91EC1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04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360" y="1916832"/>
            <a:ext cx="1152128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12192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1894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  <p:sldLayoutId id="214748367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bareports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8124" y="951346"/>
            <a:ext cx="10297583" cy="1838036"/>
          </a:xfrm>
        </p:spPr>
        <p:txBody>
          <a:bodyPr>
            <a:normAutofit/>
          </a:bodyPr>
          <a:lstStyle/>
          <a:p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PowerShell &amp; </a:t>
            </a:r>
            <a:r>
              <a:rPr lang="en-GB" sz="4000" kern="0" dirty="0" err="1">
                <a:latin typeface="Arial" panose="020B0604020202020204" pitchFamily="34" charset="0"/>
                <a:cs typeface="Arial" panose="020B0604020202020204" pitchFamily="34" charset="0"/>
              </a:rPr>
              <a:t>PowerBi</a:t>
            </a:r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Reducing DBAs </a:t>
            </a:r>
            <a:b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kern="0" dirty="0">
                <a:latin typeface="Arial" panose="020B0604020202020204" pitchFamily="34" charset="0"/>
                <a:cs typeface="Arial" panose="020B0604020202020204" pitchFamily="34" charset="0"/>
              </a:rPr>
              <a:t>Context Switching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Rob Sewell</a:t>
            </a:r>
          </a:p>
          <a:p>
            <a:r>
              <a:rPr lang="en-GB" dirty="0"/>
              <a:t>@</a:t>
            </a:r>
            <a:r>
              <a:rPr lang="en-GB" dirty="0" err="1"/>
              <a:t>sqldbawithbeard</a:t>
            </a:r>
            <a:endParaRPr lang="en-GB" dirty="0"/>
          </a:p>
          <a:p>
            <a:r>
              <a:rPr lang="en-GB" dirty="0"/>
              <a:t>http://sqldbawithAbeard.com</a:t>
            </a:r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00" y="2225964"/>
            <a:ext cx="1155470" cy="19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502724"/>
            <a:ext cx="9504214" cy="535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4" y="0"/>
            <a:ext cx="38614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2162" y="2179608"/>
            <a:ext cx="7727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/>
              <a:t>MUST </a:t>
            </a:r>
            <a:r>
              <a:rPr lang="en-GB" sz="8800"/>
              <a:t>BE TIME </a:t>
            </a:r>
            <a:endParaRPr lang="en-GB" sz="8800" dirty="0"/>
          </a:p>
          <a:p>
            <a:pPr algn="ctr"/>
            <a:r>
              <a:rPr lang="en-GB" sz="8800"/>
              <a:t>FOR A DEMO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2989351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128767"/>
            <a:ext cx="12191999" cy="1362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de-DE" b="1" u="sng" dirty="0">
                <a:solidFill>
                  <a:schemeClr val="bg1"/>
                </a:solidFill>
              </a:rPr>
              <a:t>Questions?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62781" y="3738743"/>
            <a:ext cx="2694472" cy="2807710"/>
            <a:chOff x="5004048" y="1268760"/>
            <a:chExt cx="3133727" cy="3133725"/>
          </a:xfrm>
        </p:grpSpPr>
        <p:sp>
          <p:nvSpPr>
            <p:cNvPr id="8" name="Freeform 6"/>
            <p:cNvSpPr>
              <a:spLocks noEditPoints="1"/>
            </p:cNvSpPr>
            <p:nvPr/>
          </p:nvSpPr>
          <p:spPr bwMode="auto">
            <a:xfrm rot="16200000">
              <a:off x="5311138" y="1690133"/>
              <a:ext cx="2761809" cy="2223861"/>
            </a:xfrm>
            <a:prstGeom prst="rect">
              <a:avLst/>
            </a:prstGeom>
            <a:solidFill>
              <a:schemeClr val="tx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004048" y="1268760"/>
              <a:ext cx="3133725" cy="3133725"/>
            </a:xfrm>
            <a:custGeom>
              <a:avLst/>
              <a:gdLst>
                <a:gd name="T0" fmla="*/ 5814 w 11628"/>
                <a:gd name="T1" fmla="*/ 0 h 11628"/>
                <a:gd name="T2" fmla="*/ 0 w 11628"/>
                <a:gd name="T3" fmla="*/ 5814 h 11628"/>
                <a:gd name="T4" fmla="*/ 5814 w 11628"/>
                <a:gd name="T5" fmla="*/ 11628 h 11628"/>
                <a:gd name="T6" fmla="*/ 11628 w 11628"/>
                <a:gd name="T7" fmla="*/ 5814 h 11628"/>
                <a:gd name="T8" fmla="*/ 5814 w 11628"/>
                <a:gd name="T9" fmla="*/ 0 h 11628"/>
                <a:gd name="T10" fmla="*/ 5877 w 11628"/>
                <a:gd name="T11" fmla="*/ 9678 h 11628"/>
                <a:gd name="T12" fmla="*/ 5051 w 11628"/>
                <a:gd name="T13" fmla="*/ 8852 h 11628"/>
                <a:gd name="T14" fmla="*/ 5877 w 11628"/>
                <a:gd name="T15" fmla="*/ 8026 h 11628"/>
                <a:gd name="T16" fmla="*/ 6703 w 11628"/>
                <a:gd name="T17" fmla="*/ 8852 h 11628"/>
                <a:gd name="T18" fmla="*/ 5877 w 11628"/>
                <a:gd name="T19" fmla="*/ 9678 h 11628"/>
                <a:gd name="T20" fmla="*/ 6527 w 11628"/>
                <a:gd name="T21" fmla="*/ 7236 h 11628"/>
                <a:gd name="T22" fmla="*/ 6527 w 11628"/>
                <a:gd name="T23" fmla="*/ 7385 h 11628"/>
                <a:gd name="T24" fmla="*/ 5165 w 11628"/>
                <a:gd name="T25" fmla="*/ 7385 h 11628"/>
                <a:gd name="T26" fmla="*/ 5165 w 11628"/>
                <a:gd name="T27" fmla="*/ 7236 h 11628"/>
                <a:gd name="T28" fmla="*/ 5715 w 11628"/>
                <a:gd name="T29" fmla="*/ 5807 h 11628"/>
                <a:gd name="T30" fmla="*/ 6813 w 11628"/>
                <a:gd name="T31" fmla="*/ 4365 h 11628"/>
                <a:gd name="T32" fmla="*/ 5797 w 11628"/>
                <a:gd name="T33" fmla="*/ 3375 h 11628"/>
                <a:gd name="T34" fmla="*/ 4767 w 11628"/>
                <a:gd name="T35" fmla="*/ 4570 h 11628"/>
                <a:gd name="T36" fmla="*/ 3443 w 11628"/>
                <a:gd name="T37" fmla="*/ 4570 h 11628"/>
                <a:gd name="T38" fmla="*/ 5805 w 11628"/>
                <a:gd name="T39" fmla="*/ 2120 h 11628"/>
                <a:gd name="T40" fmla="*/ 8185 w 11628"/>
                <a:gd name="T41" fmla="*/ 4251 h 11628"/>
                <a:gd name="T42" fmla="*/ 6527 w 11628"/>
                <a:gd name="T43" fmla="*/ 7236 h 1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28" h="11628">
                  <a:moveTo>
                    <a:pt x="5814" y="0"/>
                  </a:moveTo>
                  <a:cubicBezTo>
                    <a:pt x="2603" y="0"/>
                    <a:pt x="0" y="2603"/>
                    <a:pt x="0" y="5814"/>
                  </a:cubicBezTo>
                  <a:cubicBezTo>
                    <a:pt x="0" y="9025"/>
                    <a:pt x="2603" y="11628"/>
                    <a:pt x="5814" y="11628"/>
                  </a:cubicBezTo>
                  <a:cubicBezTo>
                    <a:pt x="9025" y="11628"/>
                    <a:pt x="11628" y="9025"/>
                    <a:pt x="11628" y="5814"/>
                  </a:cubicBezTo>
                  <a:cubicBezTo>
                    <a:pt x="11628" y="2603"/>
                    <a:pt x="9025" y="0"/>
                    <a:pt x="5814" y="0"/>
                  </a:cubicBezTo>
                  <a:close/>
                  <a:moveTo>
                    <a:pt x="5877" y="9678"/>
                  </a:moveTo>
                  <a:cubicBezTo>
                    <a:pt x="5421" y="9678"/>
                    <a:pt x="5051" y="9308"/>
                    <a:pt x="5051" y="8852"/>
                  </a:cubicBezTo>
                  <a:cubicBezTo>
                    <a:pt x="5051" y="8395"/>
                    <a:pt x="5421" y="8026"/>
                    <a:pt x="5877" y="8026"/>
                  </a:cubicBezTo>
                  <a:cubicBezTo>
                    <a:pt x="6334" y="8026"/>
                    <a:pt x="6703" y="8395"/>
                    <a:pt x="6703" y="8852"/>
                  </a:cubicBezTo>
                  <a:cubicBezTo>
                    <a:pt x="6703" y="9308"/>
                    <a:pt x="6334" y="9678"/>
                    <a:pt x="5877" y="9678"/>
                  </a:cubicBezTo>
                  <a:close/>
                  <a:moveTo>
                    <a:pt x="6527" y="7236"/>
                  </a:moveTo>
                  <a:lnTo>
                    <a:pt x="6527" y="7385"/>
                  </a:lnTo>
                  <a:lnTo>
                    <a:pt x="5165" y="7385"/>
                  </a:lnTo>
                  <a:lnTo>
                    <a:pt x="5165" y="7236"/>
                  </a:lnTo>
                  <a:cubicBezTo>
                    <a:pt x="5165" y="6816"/>
                    <a:pt x="5227" y="6276"/>
                    <a:pt x="5715" y="5807"/>
                  </a:cubicBezTo>
                  <a:cubicBezTo>
                    <a:pt x="6203" y="5338"/>
                    <a:pt x="6813" y="4951"/>
                    <a:pt x="6813" y="4365"/>
                  </a:cubicBezTo>
                  <a:cubicBezTo>
                    <a:pt x="6813" y="3717"/>
                    <a:pt x="6363" y="3375"/>
                    <a:pt x="5797" y="3375"/>
                  </a:cubicBezTo>
                  <a:cubicBezTo>
                    <a:pt x="4852" y="3375"/>
                    <a:pt x="4791" y="4354"/>
                    <a:pt x="4767" y="4570"/>
                  </a:cubicBezTo>
                  <a:lnTo>
                    <a:pt x="3443" y="4570"/>
                  </a:lnTo>
                  <a:cubicBezTo>
                    <a:pt x="3478" y="3548"/>
                    <a:pt x="3910" y="2120"/>
                    <a:pt x="5805" y="2120"/>
                  </a:cubicBezTo>
                  <a:cubicBezTo>
                    <a:pt x="7447" y="2120"/>
                    <a:pt x="8185" y="3220"/>
                    <a:pt x="8185" y="4251"/>
                  </a:cubicBezTo>
                  <a:cubicBezTo>
                    <a:pt x="8185" y="5892"/>
                    <a:pt x="6527" y="6177"/>
                    <a:pt x="6527" y="7236"/>
                  </a:cubicBezTo>
                  <a:close/>
                </a:path>
              </a:pathLst>
            </a:cu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004049" y="1268760"/>
              <a:ext cx="864095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7273678" y="1268760"/>
              <a:ext cx="864095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 rot="16200000">
              <a:off x="6354888" y="2619598"/>
              <a:ext cx="432048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 rot="16200000">
              <a:off x="6354889" y="-82079"/>
              <a:ext cx="432048" cy="3133725"/>
            </a:xfrm>
            <a:prstGeom prst="rect">
              <a:avLst/>
            </a:prstGeom>
            <a:solidFill>
              <a:srgbClr val="F58D01"/>
            </a:solidFill>
            <a:ln w="571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0" y="809804"/>
            <a:ext cx="2694472" cy="3843772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  <a:endCxn id="10" idx="1"/>
          </p:cNvCxnSpPr>
          <p:nvPr/>
        </p:nvCxnSpPr>
        <p:spPr>
          <a:xfrm>
            <a:off x="3367872" y="2997603"/>
            <a:ext cx="1694910" cy="214499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7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975" y="1120180"/>
            <a:ext cx="11036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Name : Rob</a:t>
            </a:r>
          </a:p>
          <a:p>
            <a:r>
              <a:rPr lang="en-GB" sz="2400" dirty="0"/>
              <a:t>Occupation : DBA</a:t>
            </a:r>
          </a:p>
          <a:p>
            <a:r>
              <a:rPr lang="en-GB" sz="2400" dirty="0"/>
              <a:t>Interests : PowerShell, Automation And SQL (PaaS </a:t>
            </a:r>
            <a:r>
              <a:rPr lang="en-GB" sz="2400" dirty="0" err="1"/>
              <a:t>geddit</a:t>
            </a:r>
            <a:r>
              <a:rPr lang="en-GB" sz="2400" dirty="0"/>
              <a:t>?)</a:t>
            </a:r>
          </a:p>
          <a:p>
            <a:r>
              <a:rPr lang="en-GB" sz="2400" dirty="0"/>
              <a:t>Website : sqldbawith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beard.com</a:t>
            </a:r>
          </a:p>
          <a:p>
            <a:r>
              <a:rPr lang="en-GB" sz="2400" dirty="0"/>
              <a:t>Twitter : @</a:t>
            </a:r>
            <a:r>
              <a:rPr lang="en-GB" sz="2400" dirty="0" err="1"/>
              <a:t>sqldbawithbeard</a:t>
            </a:r>
            <a:endParaRPr lang="en-GB" sz="2400" dirty="0"/>
          </a:p>
          <a:p>
            <a:r>
              <a:rPr lang="en-GB" sz="2400" dirty="0"/>
              <a:t>Interesting Fact : Has a Beard</a:t>
            </a:r>
          </a:p>
          <a:p>
            <a:r>
              <a:rPr lang="en-GB" sz="2400" dirty="0"/>
              <a:t>Speaker : SQL Saturdays, SQL Relay, PowerShell Conference EU</a:t>
            </a:r>
          </a:p>
          <a:p>
            <a:r>
              <a:rPr lang="en-GB" sz="2400" dirty="0"/>
              <a:t>Community : SQL South West , SQL Saturday Exeter , PowerShell Virtual Chapter Officer, Lead for </a:t>
            </a:r>
            <a:r>
              <a:rPr lang="en-GB" sz="2400" dirty="0" err="1"/>
              <a:t>dbareports</a:t>
            </a:r>
            <a:r>
              <a:rPr lang="en-GB" sz="2400" dirty="0"/>
              <a:t>, contributor to </a:t>
            </a:r>
            <a:r>
              <a:rPr lang="en-GB" sz="2400" dirty="0" err="1"/>
              <a:t>dbatools</a:t>
            </a:r>
            <a:r>
              <a:rPr lang="en-GB" sz="2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196850"/>
            <a:ext cx="117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Speaker Questionnaire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3" y="4536500"/>
            <a:ext cx="2973055" cy="2147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9" y="4059894"/>
            <a:ext cx="2205644" cy="2205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5690" y="6037860"/>
            <a:ext cx="30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https://dbareports.io</a:t>
            </a:r>
            <a:r>
              <a:rPr lang="en-GB" dirty="0"/>
              <a:t> </a:t>
            </a:r>
          </a:p>
          <a:p>
            <a:r>
              <a:rPr lang="en-GB" dirty="0"/>
              <a:t>@</a:t>
            </a:r>
            <a:r>
              <a:rPr lang="en-GB" dirty="0" err="1"/>
              <a:t>psdbareports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03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3499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What Problem are we Solving?</a:t>
            </a:r>
            <a:endParaRPr lang="de-DE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6" y="1281406"/>
            <a:ext cx="6067866" cy="40776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54" y="1281406"/>
            <a:ext cx="3779912" cy="4077606"/>
          </a:xfrm>
          <a:prstGeom prst="rect">
            <a:avLst/>
          </a:prstGeom>
        </p:spPr>
      </p:pic>
      <p:sp>
        <p:nvSpPr>
          <p:cNvPr id="6" name="Textplatzhalter 2"/>
          <p:cNvSpPr txBox="1">
            <a:spLocks/>
          </p:cNvSpPr>
          <p:nvPr/>
        </p:nvSpPr>
        <p:spPr bwMode="auto">
          <a:xfrm>
            <a:off x="752166" y="6119123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296681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57" y="348605"/>
            <a:ext cx="7886700" cy="491469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465" y="3621320"/>
            <a:ext cx="1925707" cy="2218807"/>
          </a:xfrm>
        </p:spPr>
        <p:txBody>
          <a:bodyPr>
            <a:normAutofit/>
          </a:bodyPr>
          <a:lstStyle/>
          <a:p>
            <a:r>
              <a:rPr lang="en-GB" sz="1800" dirty="0"/>
              <a:t>How Many?</a:t>
            </a:r>
          </a:p>
          <a:p>
            <a:r>
              <a:rPr lang="en-GB" sz="1800" dirty="0"/>
              <a:t>Where Are?</a:t>
            </a:r>
          </a:p>
          <a:p>
            <a:r>
              <a:rPr lang="en-GB" sz="1800" dirty="0"/>
              <a:t>What Is?</a:t>
            </a:r>
          </a:p>
          <a:p>
            <a:r>
              <a:rPr lang="en-GB" sz="1800" dirty="0"/>
              <a:t>Which?</a:t>
            </a:r>
          </a:p>
          <a:p>
            <a:r>
              <a:rPr lang="en-GB" sz="1800" dirty="0"/>
              <a:t>When?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500" y="509662"/>
            <a:ext cx="7823200" cy="4850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9465" y="1312996"/>
            <a:ext cx="2117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Auditors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DBAs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Change Managers</a:t>
            </a:r>
          </a:p>
        </p:txBody>
      </p:sp>
      <p:sp>
        <p:nvSpPr>
          <p:cNvPr id="8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316350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4" y="1565141"/>
            <a:ext cx="7213226" cy="36923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2094" y="79293"/>
            <a:ext cx="732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Blackadder ITC" panose="04020505051007020D02" pitchFamily="82" charset="0"/>
              </a:rPr>
              <a:t>Replace The Old Ways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28573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26" y="895927"/>
            <a:ext cx="8048263" cy="2539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174" y="3361911"/>
            <a:ext cx="3652515" cy="26307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02426" y="3361911"/>
            <a:ext cx="4469639" cy="263078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  <a:t>Instant Views</a:t>
            </a:r>
            <a:b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</a:br>
            <a: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  <a:t>For The</a:t>
            </a:r>
            <a:b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</a:br>
            <a:r>
              <a:rPr lang="en-GB" sz="6600" b="1" dirty="0">
                <a:solidFill>
                  <a:srgbClr val="0070C0"/>
                </a:solidFill>
                <a:latin typeface="Calibri Light" panose="020F0302020204030204"/>
              </a:rPr>
              <a:t>DBA Team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93921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16200000">
            <a:off x="-1545784" y="2294957"/>
            <a:ext cx="4817150" cy="994172"/>
          </a:xfrm>
        </p:spPr>
        <p:txBody>
          <a:bodyPr>
            <a:normAutofit fontScale="90000"/>
          </a:bodyPr>
          <a:lstStyle/>
          <a:p>
            <a:r>
              <a:rPr lang="en-GB" sz="6000" b="1" dirty="0">
                <a:solidFill>
                  <a:schemeClr val="tx2"/>
                </a:solidFill>
              </a:rPr>
              <a:t>Help Yourself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4" y="529599"/>
            <a:ext cx="9366738" cy="5434138"/>
          </a:xfrm>
          <a:prstGeom prst="rect">
            <a:avLst/>
          </a:prstGeom>
        </p:spPr>
      </p:pic>
      <p:sp>
        <p:nvSpPr>
          <p:cNvPr id="6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283836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 rot="16200000">
            <a:off x="-2061645" y="2120067"/>
            <a:ext cx="5472608" cy="126227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sz="9000" dirty="0">
                <a:solidFill>
                  <a:sysClr val="windowText" lastClr="000000"/>
                </a:solidFill>
                <a:latin typeface="Calibri Light" panose="020F0302020204030204"/>
              </a:rPr>
              <a:t>SOLUTION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2512" y="90559"/>
            <a:ext cx="7702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8000" kern="0" dirty="0">
                <a:solidFill>
                  <a:sysClr val="windowText" lastClr="000000"/>
                </a:solidFill>
              </a:rPr>
              <a:t>REQUIREMENTS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8" y="3450750"/>
            <a:ext cx="3016790" cy="18949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81" y="3437447"/>
            <a:ext cx="2670102" cy="19082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72086" y="3437448"/>
            <a:ext cx="2575681" cy="19082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endParaRPr lang="en-GB" sz="3200" kern="0" dirty="0">
              <a:solidFill>
                <a:sysClr val="windowText" lastClr="000000"/>
              </a:solidFill>
            </a:endParaRPr>
          </a:p>
          <a:p>
            <a:pPr algn="ctr" defTabSz="685800">
              <a:defRPr/>
            </a:pPr>
            <a:r>
              <a:rPr lang="en-GB" sz="3200" kern="0" dirty="0">
                <a:solidFill>
                  <a:sysClr val="windowText" lastClr="000000"/>
                </a:solidFill>
              </a:rPr>
              <a:t>Local </a:t>
            </a:r>
            <a:br>
              <a:rPr lang="en-GB" sz="3200" kern="0" dirty="0">
                <a:solidFill>
                  <a:sysClr val="windowText" lastClr="000000"/>
                </a:solidFill>
              </a:rPr>
            </a:br>
            <a:r>
              <a:rPr lang="en-GB" kern="0" dirty="0">
                <a:solidFill>
                  <a:sysClr val="windowText" lastClr="000000"/>
                </a:solidFill>
              </a:rPr>
              <a:t>Knowledge</a:t>
            </a:r>
          </a:p>
          <a:p>
            <a:pPr algn="ctr" defTabSz="685800">
              <a:defRPr/>
            </a:pPr>
            <a:endParaRPr lang="en-GB" kern="0" dirty="0">
              <a:solidFill>
                <a:sysClr val="windowText" lastClr="000000"/>
              </a:solidFill>
            </a:endParaRPr>
          </a:p>
          <a:p>
            <a:pPr algn="ctr" defTabSz="685800">
              <a:defRPr/>
            </a:pPr>
            <a:endParaRPr lang="en-GB" kern="0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9" y="1357918"/>
            <a:ext cx="3009835" cy="20928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388" y="1367158"/>
            <a:ext cx="2561509" cy="2105644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97" y="1367158"/>
            <a:ext cx="2684186" cy="2105642"/>
          </a:xfrm>
          <a:prstGeom prst="rect">
            <a:avLst/>
          </a:prstGeom>
        </p:spPr>
      </p:pic>
      <p:sp>
        <p:nvSpPr>
          <p:cNvPr id="16" name="Textplatzhalter 2"/>
          <p:cNvSpPr txBox="1">
            <a:spLocks/>
          </p:cNvSpPr>
          <p:nvPr/>
        </p:nvSpPr>
        <p:spPr bwMode="auto">
          <a:xfrm>
            <a:off x="7295456" y="6109868"/>
            <a:ext cx="4896544" cy="56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4445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tabLst/>
            </a:pPr>
            <a:r>
              <a:rPr lang="de-DE" sz="2000" i="1" kern="0" dirty="0">
                <a:solidFill>
                  <a:schemeClr val="tx2">
                    <a:lumMod val="50000"/>
                  </a:schemeClr>
                </a:solidFill>
              </a:rPr>
              <a:t>Rob Sewell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315418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175" y="0"/>
            <a:ext cx="11568418" cy="1055077"/>
          </a:xfrm>
        </p:spPr>
        <p:txBody>
          <a:bodyPr/>
          <a:lstStyle/>
          <a:p>
            <a:pPr algn="ctr"/>
            <a:r>
              <a:rPr lang="en-GB" dirty="0"/>
              <a:t>The Manual Part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316" y="939239"/>
            <a:ext cx="7176135" cy="50011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TextBox 3"/>
          <p:cNvSpPr txBox="1"/>
          <p:nvPr/>
        </p:nvSpPr>
        <p:spPr>
          <a:xfrm>
            <a:off x="1553629" y="1550017"/>
            <a:ext cx="9249508" cy="34163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used to be a bit of a pain to set up. And then we wrote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And now all it is this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PS Git:\</a:t>
            </a:r>
            <a:r>
              <a:rPr lang="en-GB" dirty="0" err="1">
                <a:solidFill>
                  <a:schemeClr val="bg1"/>
                </a:solidFill>
              </a:rPr>
              <a:t>dbareports</a:t>
            </a:r>
            <a:r>
              <a:rPr lang="en-GB" dirty="0">
                <a:solidFill>
                  <a:schemeClr val="bg1"/>
                </a:solidFill>
              </a:rPr>
              <a:t>&gt; Install-</a:t>
            </a:r>
            <a:r>
              <a:rPr lang="en-GB" dirty="0" err="1">
                <a:solidFill>
                  <a:schemeClr val="bg1"/>
                </a:solidFill>
              </a:rPr>
              <a:t>DbaReports</a:t>
            </a:r>
            <a:r>
              <a:rPr lang="en-GB" dirty="0">
                <a:solidFill>
                  <a:schemeClr val="bg1"/>
                </a:solidFill>
              </a:rPr>
              <a:t> -</a:t>
            </a:r>
            <a:r>
              <a:rPr lang="en-GB" dirty="0" err="1">
                <a:solidFill>
                  <a:schemeClr val="bg1"/>
                </a:solidFill>
              </a:rPr>
              <a:t>SqlServer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DBASQLServer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 PS Git:\</a:t>
            </a:r>
            <a:r>
              <a:rPr lang="en-GB" dirty="0" err="1">
                <a:solidFill>
                  <a:schemeClr val="bg1"/>
                </a:solidFill>
              </a:rPr>
              <a:t>dbareports</a:t>
            </a:r>
            <a:r>
              <a:rPr lang="en-GB" dirty="0">
                <a:solidFill>
                  <a:schemeClr val="bg1"/>
                </a:solidFill>
              </a:rPr>
              <a:t>&gt; Add-</a:t>
            </a:r>
            <a:r>
              <a:rPr lang="en-GB" dirty="0" err="1">
                <a:solidFill>
                  <a:schemeClr val="bg1"/>
                </a:solidFill>
              </a:rPr>
              <a:t>DbrServerToInventory</a:t>
            </a:r>
            <a:r>
              <a:rPr lang="en-GB" dirty="0">
                <a:solidFill>
                  <a:schemeClr val="bg1"/>
                </a:solidFill>
              </a:rPr>
              <a:t> -</a:t>
            </a:r>
            <a:r>
              <a:rPr lang="en-GB" dirty="0" err="1">
                <a:solidFill>
                  <a:schemeClr val="bg1"/>
                </a:solidFill>
              </a:rPr>
              <a:t>SqlInstance</a:t>
            </a:r>
            <a:r>
              <a:rPr lang="en-GB" dirty="0">
                <a:solidFill>
                  <a:schemeClr val="bg1"/>
                </a:solidFill>
              </a:rPr>
              <a:t> 'ROB-SURFACEBOOK' -Port 1433 </a:t>
            </a:r>
          </a:p>
          <a:p>
            <a:r>
              <a:rPr lang="en-GB" dirty="0">
                <a:solidFill>
                  <a:schemeClr val="bg1"/>
                </a:solidFill>
              </a:rPr>
              <a:t>-Environment Prod -Location Singapore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389" y="1689473"/>
            <a:ext cx="2476846" cy="609685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11956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704</Words>
  <Application>Microsoft Office PowerPoint</Application>
  <PresentationFormat>Widescreen</PresentationFormat>
  <Paragraphs>95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Blackadder ITC</vt:lpstr>
      <vt:lpstr>Calibri</vt:lpstr>
      <vt:lpstr>Calibri Light</vt:lpstr>
      <vt:lpstr>Consolas</vt:lpstr>
      <vt:lpstr>Kailasa</vt:lpstr>
      <vt:lpstr>Roboto</vt:lpstr>
      <vt:lpstr>Segoe UI</vt:lpstr>
      <vt:lpstr>Segoe UI Light</vt:lpstr>
      <vt:lpstr>Ubuntu Mono</vt:lpstr>
      <vt:lpstr>Wingdings</vt:lpstr>
      <vt:lpstr>Office Theme</vt:lpstr>
      <vt:lpstr>PowerShell &amp; PowerBi  Reducing DBAs  Context Switching</vt:lpstr>
      <vt:lpstr>PowerPoint Presentation</vt:lpstr>
      <vt:lpstr>What Problem are we Solving?</vt:lpstr>
      <vt:lpstr>Questions</vt:lpstr>
      <vt:lpstr>PowerPoint Presentation</vt:lpstr>
      <vt:lpstr>PowerPoint Presentation</vt:lpstr>
      <vt:lpstr>Help Yourself </vt:lpstr>
      <vt:lpstr>PowerPoint Presentation</vt:lpstr>
      <vt:lpstr>The Manual Part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Rob Sewell</cp:lastModifiedBy>
  <cp:revision>31</cp:revision>
  <dcterms:created xsi:type="dcterms:W3CDTF">2016-09-20T12:20:52Z</dcterms:created>
  <dcterms:modified xsi:type="dcterms:W3CDTF">2016-10-08T09:18:37Z</dcterms:modified>
</cp:coreProperties>
</file>